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268" r:id="rId3"/>
    <p:sldId id="269" r:id="rId4"/>
    <p:sldId id="259" r:id="rId5"/>
    <p:sldId id="324" r:id="rId6"/>
    <p:sldId id="318" r:id="rId7"/>
    <p:sldId id="323" r:id="rId8"/>
    <p:sldId id="263" r:id="rId9"/>
    <p:sldId id="262" r:id="rId10"/>
    <p:sldId id="317" r:id="rId11"/>
    <p:sldId id="321" r:id="rId12"/>
    <p:sldId id="283" r:id="rId13"/>
    <p:sldId id="32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17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AF40D5-846A-470D-AC24-93C13D7DB18E}">
  <a:tblStyle styleId="{20AF40D5-846A-470D-AC24-93C13D7DB1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464" autoAdjust="0"/>
  </p:normalViewPr>
  <p:slideViewPr>
    <p:cSldViewPr snapToGrid="0" showGuides="1">
      <p:cViewPr varScale="1">
        <p:scale>
          <a:sx n="144" d="100"/>
          <a:sy n="144" d="100"/>
        </p:scale>
        <p:origin x="582" y="126"/>
      </p:cViewPr>
      <p:guideLst>
        <p:guide orient="horz" pos="1620"/>
        <p:guide pos="1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867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903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33085ef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33085ef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33085ef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33085ef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99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3a4e21041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3a4e21041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101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23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89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3a4e2104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3a4e2104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500" y="669075"/>
            <a:ext cx="6202500" cy="1647600"/>
          </a:xfrm>
          <a:prstGeom prst="rect">
            <a:avLst/>
          </a:prstGeom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500" y="2525763"/>
            <a:ext cx="5148900" cy="37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5571" b="42455"/>
          <a:stretch/>
        </p:blipFill>
        <p:spPr>
          <a:xfrm>
            <a:off x="-381000" y="2431450"/>
            <a:ext cx="4886199" cy="29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26947" r="21538" b="25843"/>
          <a:stretch/>
        </p:blipFill>
        <p:spPr>
          <a:xfrm>
            <a:off x="-381000" y="2083475"/>
            <a:ext cx="4710400" cy="33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95027">
            <a:off x="6854736" y="-225578"/>
            <a:ext cx="4364262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r="22124"/>
          <a:stretch/>
        </p:blipFill>
        <p:spPr>
          <a:xfrm rot="191719">
            <a:off x="1638304" y="446325"/>
            <a:ext cx="7121174" cy="44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 rotWithShape="1">
          <a:blip r:embed="rId2">
            <a:alphaModFix/>
          </a:blip>
          <a:srcRect r="22124"/>
          <a:stretch/>
        </p:blipFill>
        <p:spPr>
          <a:xfrm rot="5400000">
            <a:off x="-1495421" y="160573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l="44395"/>
          <a:stretch/>
        </p:blipFill>
        <p:spPr>
          <a:xfrm rot="-7368104">
            <a:off x="-218962" y="3658248"/>
            <a:ext cx="1297399" cy="1605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900003">
            <a:off x="6802609" y="-928155"/>
            <a:ext cx="4364263" cy="2959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76325" y="593961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3433975" y="1080273"/>
            <a:ext cx="2252400" cy="12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 flipH="1">
            <a:off x="343397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flipH="1">
            <a:off x="343400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42886">
            <a:off x="6325337" y="-940440"/>
            <a:ext cx="4364260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66775" y="396593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225" y="984600"/>
            <a:ext cx="6687000" cy="316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47072">
            <a:off x="2180235" y="-1674878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085850" y="-3922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8650" y="368018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02210">
            <a:off x="-1566554" y="-1835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6128">
            <a:off x="137418" y="4450345"/>
            <a:ext cx="1603886" cy="129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2276475" y="-107514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 hasCustomPrompt="1"/>
          </p:nvPr>
        </p:nvSpPr>
        <p:spPr>
          <a:xfrm>
            <a:off x="3401775" y="1077543"/>
            <a:ext cx="2252400" cy="1191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 flipH="1">
            <a:off x="71322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 flipH="1">
            <a:off x="71325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524125" y="-5508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02210">
            <a:off x="2805421" y="-24876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l="676" t="1351" r="-9727" b="-29"/>
          <a:stretch/>
        </p:blipFill>
        <p:spPr>
          <a:xfrm rot="5267340">
            <a:off x="3261593" y="4351381"/>
            <a:ext cx="2100541" cy="174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1252019">
            <a:off x="8199410" y="3857912"/>
            <a:ext cx="1271681" cy="1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 hasCustomPrompt="1"/>
          </p:nvPr>
        </p:nvSpPr>
        <p:spPr>
          <a:xfrm>
            <a:off x="6132675" y="1083550"/>
            <a:ext cx="2252400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 flipH="1">
            <a:off x="3400100" y="28122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 flipH="1">
            <a:off x="3400125" y="36103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/>
          </a:blip>
          <a:srcRect l="38737" r="-431"/>
          <a:stretch/>
        </p:blipFill>
        <p:spPr>
          <a:xfrm rot="-9000006">
            <a:off x="-827948" y="3982956"/>
            <a:ext cx="2000826" cy="223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38675" y="-13753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3687" y="-1458487"/>
            <a:ext cx="2511457" cy="20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1"/>
          </p:nvPr>
        </p:nvSpPr>
        <p:spPr>
          <a:xfrm>
            <a:off x="1961001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2"/>
          </p:nvPr>
        </p:nvSpPr>
        <p:spPr>
          <a:xfrm>
            <a:off x="1961000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1961001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"/>
          </p:nvPr>
        </p:nvSpPr>
        <p:spPr>
          <a:xfrm>
            <a:off x="1961000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5"/>
          </p:nvPr>
        </p:nvSpPr>
        <p:spPr>
          <a:xfrm>
            <a:off x="1961001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6"/>
          </p:nvPr>
        </p:nvSpPr>
        <p:spPr>
          <a:xfrm>
            <a:off x="1961000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7"/>
          </p:nvPr>
        </p:nvSpPr>
        <p:spPr>
          <a:xfrm>
            <a:off x="5272326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8"/>
          </p:nvPr>
        </p:nvSpPr>
        <p:spPr>
          <a:xfrm>
            <a:off x="5272325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9"/>
          </p:nvPr>
        </p:nvSpPr>
        <p:spPr>
          <a:xfrm>
            <a:off x="5272326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13"/>
          </p:nvPr>
        </p:nvSpPr>
        <p:spPr>
          <a:xfrm>
            <a:off x="5272325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14"/>
          </p:nvPr>
        </p:nvSpPr>
        <p:spPr>
          <a:xfrm>
            <a:off x="5272326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15"/>
          </p:nvPr>
        </p:nvSpPr>
        <p:spPr>
          <a:xfrm>
            <a:off x="5272325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1"/>
          </p:nvPr>
        </p:nvSpPr>
        <p:spPr>
          <a:xfrm>
            <a:off x="996775" y="2228200"/>
            <a:ext cx="5022900" cy="1213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996775" y="3575125"/>
            <a:ext cx="4886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Gemunu Libre"/>
              <a:ea typeface="Gemunu Libre"/>
              <a:cs typeface="Gemunu Libre"/>
              <a:sym typeface="Gemunu Libre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-9000026">
            <a:off x="-149972" y="3968288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6">
            <a:alphaModFix/>
          </a:blip>
          <a:srcRect l="-22010" b="-300"/>
          <a:stretch/>
        </p:blipFill>
        <p:spPr>
          <a:xfrm rot="899991">
            <a:off x="5139024" y="-797731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92206">
            <a:off x="5521236" y="2536672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8">
            <a:alphaModFix/>
          </a:blip>
          <a:srcRect r="22124"/>
          <a:stretch/>
        </p:blipFill>
        <p:spPr>
          <a:xfrm rot="10800000">
            <a:off x="4581528" y="-1931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 rotWithShape="1">
          <a:blip r:embed="rId2">
            <a:alphaModFix/>
          </a:blip>
          <a:srcRect r="51969"/>
          <a:stretch/>
        </p:blipFill>
        <p:spPr>
          <a:xfrm rot="-9000026">
            <a:off x="-64247" y="-279862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899991">
            <a:off x="-2890551" y="3412319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4">
            <a:alphaModFix/>
          </a:blip>
          <a:srcRect r="22124"/>
          <a:stretch/>
        </p:blipFill>
        <p:spPr>
          <a:xfrm rot="10800000">
            <a:off x="2276478" y="-1599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rbitron"/>
              <a:buNone/>
              <a:defRPr sz="3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62" r:id="rId6"/>
    <p:sldLayoutId id="2147483669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chrome-extension/efaidnbmnnnibpcajpcglclefindmkaj/https:/catedras.facet.unt.edu.ar/de/wp-content/uploads/sites/61/2015/01/VLSI-1.pdf" TargetMode="External"/><Relationship Id="rId4" Type="http://schemas.openxmlformats.org/officeDocument/2006/relationships/hyperlink" Target="http://chrome-extension/efaidnbmnnnibpcajpcglclefindmkaj/http:/cimogsys.espoch.edu.ec/direccion-publicaciones/public/docs/books/2019-09-19-195937-96%20Introducci%C3%B3n%20al%20VHDL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BB49C96-5910-47AB-8B3C-62942855D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29" t="-518" r="29837" b="518"/>
          <a:stretch/>
        </p:blipFill>
        <p:spPr>
          <a:xfrm>
            <a:off x="4941232" y="-25325"/>
            <a:ext cx="4202768" cy="5194150"/>
          </a:xfrm>
          <a:prstGeom prst="rect">
            <a:avLst/>
          </a:prstGeom>
        </p:spPr>
      </p:pic>
      <p:sp>
        <p:nvSpPr>
          <p:cNvPr id="12" name="Google Shape;259;p34">
            <a:extLst>
              <a:ext uri="{FF2B5EF4-FFF2-40B4-BE49-F238E27FC236}">
                <a16:creationId xmlns:a16="http://schemas.microsoft.com/office/drawing/2014/main" id="{8A92BDD6-4836-4D44-87D6-92C649440095}"/>
              </a:ext>
            </a:extLst>
          </p:cNvPr>
          <p:cNvSpPr/>
          <p:nvPr/>
        </p:nvSpPr>
        <p:spPr>
          <a:xfrm>
            <a:off x="4583337" y="0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260;p34">
            <a:extLst>
              <a:ext uri="{FF2B5EF4-FFF2-40B4-BE49-F238E27FC236}">
                <a16:creationId xmlns:a16="http://schemas.microsoft.com/office/drawing/2014/main" id="{430A61FA-4DC8-4F3A-AAB2-A5E2358E4D94}"/>
              </a:ext>
            </a:extLst>
          </p:cNvPr>
          <p:cNvSpPr/>
          <p:nvPr/>
        </p:nvSpPr>
        <p:spPr>
          <a:xfrm>
            <a:off x="75214" y="1238809"/>
            <a:ext cx="7295322" cy="755676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17" name="Google Shape;261;p34">
            <a:extLst>
              <a:ext uri="{FF2B5EF4-FFF2-40B4-BE49-F238E27FC236}">
                <a16:creationId xmlns:a16="http://schemas.microsoft.com/office/drawing/2014/main" id="{53BE50A0-F153-4D5E-B859-21C8C793AA66}"/>
              </a:ext>
            </a:extLst>
          </p:cNvPr>
          <p:cNvSpPr txBox="1">
            <a:spLocks/>
          </p:cNvSpPr>
          <p:nvPr/>
        </p:nvSpPr>
        <p:spPr>
          <a:xfrm>
            <a:off x="141475" y="273786"/>
            <a:ext cx="7295322" cy="1647600"/>
          </a:xfrm>
          <a:prstGeom prst="rect">
            <a:avLst/>
          </a:prstGeom>
          <a:noFill/>
          <a:ln>
            <a:noFill/>
          </a:ln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r>
              <a:rPr lang="es-ES" sz="5400" dirty="0"/>
              <a:t>PRÁCTICA 7</a:t>
            </a:r>
            <a:br>
              <a:rPr lang="es-ES" sz="4800" dirty="0"/>
            </a:br>
            <a:r>
              <a:rPr lang="es-ES" sz="2800" dirty="0">
                <a:solidFill>
                  <a:schemeClr val="dk1"/>
                </a:solidFill>
              </a:rPr>
              <a:t>Diseño de Control de sensor ultrasónico</a:t>
            </a:r>
            <a:endParaRPr lang="es-ES" sz="3600" dirty="0">
              <a:solidFill>
                <a:schemeClr val="dk1"/>
              </a:solidFill>
            </a:endParaRPr>
          </a:p>
        </p:txBody>
      </p:sp>
      <p:pic>
        <p:nvPicPr>
          <p:cNvPr id="18" name="Google Shape;264;p34">
            <a:extLst>
              <a:ext uri="{FF2B5EF4-FFF2-40B4-BE49-F238E27FC236}">
                <a16:creationId xmlns:a16="http://schemas.microsoft.com/office/drawing/2014/main" id="{D19150BA-429D-47C7-8C38-60587E7D37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63;p34">
            <a:extLst>
              <a:ext uri="{FF2B5EF4-FFF2-40B4-BE49-F238E27FC236}">
                <a16:creationId xmlns:a16="http://schemas.microsoft.com/office/drawing/2014/main" id="{40628433-9C09-4596-ACD4-7FA0324369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79789">
            <a:off x="7342550" y="2984527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0;p52">
            <a:extLst>
              <a:ext uri="{FF2B5EF4-FFF2-40B4-BE49-F238E27FC236}">
                <a16:creationId xmlns:a16="http://schemas.microsoft.com/office/drawing/2014/main" id="{57C0F7D9-1AD4-5CF3-3719-66E5A029DF06}"/>
              </a:ext>
            </a:extLst>
          </p:cNvPr>
          <p:cNvSpPr txBox="1">
            <a:spLocks/>
          </p:cNvSpPr>
          <p:nvPr/>
        </p:nvSpPr>
        <p:spPr>
          <a:xfrm>
            <a:off x="627105" y="2195172"/>
            <a:ext cx="6136171" cy="223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000" b="0" i="0" u="none" strike="noStrike" cap="none">
                <a:solidFill>
                  <a:srgbClr val="FFFFFF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/>
            <a:r>
              <a:rPr lang="es-MX" i="1" dirty="0"/>
              <a:t>DISEÑO DIGITAL VLSI, Grupo 2</a:t>
            </a:r>
          </a:p>
          <a:p>
            <a:pPr marL="0" indent="0"/>
            <a:r>
              <a:rPr lang="es-MX" i="1" dirty="0"/>
              <a:t>Profesor: M.C. Gerardo Ariel Castillo García</a:t>
            </a:r>
          </a:p>
          <a:p>
            <a:pPr marL="0" indent="0"/>
            <a:r>
              <a:rPr lang="es-MX" i="1" dirty="0"/>
              <a:t>Equipo: 05</a:t>
            </a:r>
          </a:p>
          <a:p>
            <a:pPr marL="0" indent="0"/>
            <a:r>
              <a:rPr lang="es-MX" i="1" dirty="0"/>
              <a:t>- Bravo Luna Ivonne Monserrat</a:t>
            </a:r>
          </a:p>
          <a:p>
            <a:pPr marL="0" indent="0"/>
            <a:r>
              <a:rPr lang="es-MX" i="1" dirty="0"/>
              <a:t>- Díaz González Rivas Ángel Iñaqui</a:t>
            </a:r>
          </a:p>
          <a:p>
            <a:pPr marL="0" indent="0"/>
            <a:r>
              <a:rPr lang="es-MX" i="1" dirty="0"/>
              <a:t>- García Gallegos Samantha</a:t>
            </a:r>
          </a:p>
          <a:p>
            <a:pPr marL="0" indent="0"/>
            <a:r>
              <a:rPr lang="es-MX" i="1" dirty="0"/>
              <a:t>- </a:t>
            </a:r>
            <a:r>
              <a:rPr lang="es-MX" i="1" dirty="0" err="1"/>
              <a:t>Siliano</a:t>
            </a:r>
            <a:r>
              <a:rPr lang="es-MX" i="1" dirty="0"/>
              <a:t> Haller Rodrigo </a:t>
            </a:r>
          </a:p>
          <a:p>
            <a:pPr marL="0" indent="0"/>
            <a:endParaRPr lang="es-MX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0;p34"/>
          <p:cNvSpPr/>
          <p:nvPr/>
        </p:nvSpPr>
        <p:spPr>
          <a:xfrm>
            <a:off x="323837" y="2105690"/>
            <a:ext cx="3415608" cy="932119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F5EDD7-967F-4273-A5F4-3B59F3803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29" t="-518" r="29837" b="518"/>
          <a:stretch/>
        </p:blipFill>
        <p:spPr>
          <a:xfrm>
            <a:off x="4950850" y="-50650"/>
            <a:ext cx="4202768" cy="5194150"/>
          </a:xfrm>
          <a:prstGeom prst="rect">
            <a:avLst/>
          </a:prstGeom>
        </p:spPr>
      </p:pic>
      <p:pic>
        <p:nvPicPr>
          <p:cNvPr id="15" name="Google Shape;264;p34">
            <a:extLst>
              <a:ext uri="{FF2B5EF4-FFF2-40B4-BE49-F238E27FC236}">
                <a16:creationId xmlns:a16="http://schemas.microsoft.com/office/drawing/2014/main" id="{05F40089-17CC-4823-8CB1-528806EB6E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63;p34">
            <a:extLst>
              <a:ext uri="{FF2B5EF4-FFF2-40B4-BE49-F238E27FC236}">
                <a16:creationId xmlns:a16="http://schemas.microsoft.com/office/drawing/2014/main" id="{DAC4E0F4-8FAC-4D4A-A2D9-FEF8D15D4C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79789">
            <a:off x="7342550" y="2984527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9;p34">
            <a:extLst>
              <a:ext uri="{FF2B5EF4-FFF2-40B4-BE49-F238E27FC236}">
                <a16:creationId xmlns:a16="http://schemas.microsoft.com/office/drawing/2014/main" id="{5ECA31B0-B9FA-4F17-ADF6-AF847149AA46}"/>
              </a:ext>
            </a:extLst>
          </p:cNvPr>
          <p:cNvSpPr/>
          <p:nvPr/>
        </p:nvSpPr>
        <p:spPr>
          <a:xfrm>
            <a:off x="4273733" y="0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61;p34">
            <a:extLst>
              <a:ext uri="{FF2B5EF4-FFF2-40B4-BE49-F238E27FC236}">
                <a16:creationId xmlns:a16="http://schemas.microsoft.com/office/drawing/2014/main" id="{4A086C3B-4619-4D79-8114-F7C57CE3F7BC}"/>
              </a:ext>
            </a:extLst>
          </p:cNvPr>
          <p:cNvSpPr txBox="1">
            <a:spLocks/>
          </p:cNvSpPr>
          <p:nvPr/>
        </p:nvSpPr>
        <p:spPr>
          <a:xfrm>
            <a:off x="418605" y="1281890"/>
            <a:ext cx="5927949" cy="1647600"/>
          </a:xfrm>
          <a:prstGeom prst="rect">
            <a:avLst/>
          </a:prstGeom>
          <a:noFill/>
          <a:ln>
            <a:noFill/>
          </a:ln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Orbitron"/>
              <a:buNone/>
              <a:defRPr sz="5200" b="1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Federo"/>
              <a:buNone/>
              <a:defRPr sz="52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r>
              <a:rPr lang="es-MX" sz="5400" dirty="0"/>
              <a:t>FUNCIONAMIENTO</a:t>
            </a:r>
            <a:br>
              <a:rPr lang="es-MX" sz="5400" dirty="0"/>
            </a:br>
            <a:r>
              <a:rPr lang="es-MX" sz="4000" dirty="0">
                <a:solidFill>
                  <a:schemeClr val="dk1"/>
                </a:solidFill>
              </a:rPr>
              <a:t>EJERCICIO 7</a:t>
            </a:r>
          </a:p>
        </p:txBody>
      </p:sp>
    </p:spTree>
    <p:extLst>
      <p:ext uri="{BB962C8B-B14F-4D97-AF65-F5344CB8AC3E}">
        <p14:creationId xmlns:p14="http://schemas.microsoft.com/office/powerpoint/2010/main" val="32114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654889-B040-45F7-92E6-A66E529A8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91" y="232073"/>
            <a:ext cx="4092351" cy="22686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D3C0AC-EC50-4396-9645-E94835D35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395" y="232074"/>
            <a:ext cx="4193714" cy="22778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859132A-A16A-4075-9D06-0B0602C93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706" y="2642756"/>
            <a:ext cx="4384546" cy="24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¡G</a:t>
            </a:r>
            <a:r>
              <a:rPr lang="en" dirty="0"/>
              <a:t>RACIAS POR SU ATENCIÓN!</a:t>
            </a:r>
            <a:endParaRPr dirty="0"/>
          </a:p>
        </p:txBody>
      </p:sp>
      <p:sp>
        <p:nvSpPr>
          <p:cNvPr id="755" name="Google Shape;755;p61"/>
          <p:cNvSpPr/>
          <p:nvPr/>
        </p:nvSpPr>
        <p:spPr>
          <a:xfrm>
            <a:off x="9622136" y="2259981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1"/>
          <p:cNvSpPr/>
          <p:nvPr/>
        </p:nvSpPr>
        <p:spPr>
          <a:xfrm>
            <a:off x="9746155" y="2277648"/>
            <a:ext cx="5983" cy="38430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9681048" y="2377033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9897765" y="2306154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0" y="0"/>
                </a:moveTo>
                <a:lnTo>
                  <a:pt x="84" y="0"/>
                </a:lnTo>
                <a:lnTo>
                  <a:pt x="84" y="777"/>
                </a:lnTo>
                <a:lnTo>
                  <a:pt x="0" y="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9852789" y="2500137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9824775" y="2287080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958483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10195566" y="2287221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10340912" y="227138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1"/>
          <p:cNvSpPr/>
          <p:nvPr/>
        </p:nvSpPr>
        <p:spPr>
          <a:xfrm>
            <a:off x="10272497" y="2477191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1"/>
          <p:cNvSpPr/>
          <p:nvPr/>
        </p:nvSpPr>
        <p:spPr>
          <a:xfrm>
            <a:off x="10091255" y="2370557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1" y="0"/>
                </a:moveTo>
                <a:lnTo>
                  <a:pt x="84" y="0"/>
                </a:lnTo>
                <a:lnTo>
                  <a:pt x="84" y="445"/>
                </a:lnTo>
                <a:lnTo>
                  <a:pt x="1" y="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9639099" y="2695034"/>
            <a:ext cx="5983" cy="87559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9566883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1"/>
          <p:cNvSpPr/>
          <p:nvPr/>
        </p:nvSpPr>
        <p:spPr>
          <a:xfrm>
            <a:off x="9593067" y="241081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1"/>
          <p:cNvSpPr/>
          <p:nvPr/>
        </p:nvSpPr>
        <p:spPr>
          <a:xfrm>
            <a:off x="10146296" y="2459243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0"/>
                </a:moveTo>
                <a:lnTo>
                  <a:pt x="84" y="0"/>
                </a:lnTo>
                <a:lnTo>
                  <a:pt x="84" y="936"/>
                </a:lnTo>
                <a:lnTo>
                  <a:pt x="1" y="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1"/>
          <p:cNvSpPr/>
          <p:nvPr/>
        </p:nvSpPr>
        <p:spPr>
          <a:xfrm>
            <a:off x="9757698" y="2487397"/>
            <a:ext cx="5983" cy="41105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1"/>
          <p:cNvSpPr/>
          <p:nvPr/>
        </p:nvSpPr>
        <p:spPr>
          <a:xfrm>
            <a:off x="10354215" y="2695034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1"/>
          <p:cNvSpPr/>
          <p:nvPr/>
        </p:nvSpPr>
        <p:spPr>
          <a:xfrm>
            <a:off x="10133627" y="2692782"/>
            <a:ext cx="5983" cy="35615"/>
          </a:xfrm>
          <a:custGeom>
            <a:avLst/>
            <a:gdLst/>
            <a:ahLst/>
            <a:cxnLst/>
            <a:rect l="l" t="t" r="r" b="b"/>
            <a:pathLst>
              <a:path w="85" h="506" extrusionOk="0">
                <a:moveTo>
                  <a:pt x="1" y="1"/>
                </a:moveTo>
                <a:lnTo>
                  <a:pt x="85" y="1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1"/>
          <p:cNvSpPr/>
          <p:nvPr/>
        </p:nvSpPr>
        <p:spPr>
          <a:xfrm>
            <a:off x="10220412" y="2720443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1"/>
                </a:moveTo>
                <a:lnTo>
                  <a:pt x="84" y="1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10192469" y="2809903"/>
            <a:ext cx="5983" cy="40472"/>
          </a:xfrm>
          <a:custGeom>
            <a:avLst/>
            <a:gdLst/>
            <a:ahLst/>
            <a:cxnLst/>
            <a:rect l="l" t="t" r="r" b="b"/>
            <a:pathLst>
              <a:path w="85" h="575" extrusionOk="0">
                <a:moveTo>
                  <a:pt x="1" y="0"/>
                </a:moveTo>
                <a:lnTo>
                  <a:pt x="85" y="0"/>
                </a:lnTo>
                <a:lnTo>
                  <a:pt x="85" y="575"/>
                </a:lnTo>
                <a:lnTo>
                  <a:pt x="1" y="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10389196" y="2722766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1" y="1"/>
                </a:moveTo>
                <a:lnTo>
                  <a:pt x="84" y="1"/>
                </a:lnTo>
                <a:lnTo>
                  <a:pt x="84" y="778"/>
                </a:lnTo>
                <a:lnTo>
                  <a:pt x="1" y="7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1"/>
          <p:cNvSpPr/>
          <p:nvPr/>
        </p:nvSpPr>
        <p:spPr>
          <a:xfrm>
            <a:off x="10157487" y="298924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1"/>
          <p:cNvSpPr/>
          <p:nvPr/>
        </p:nvSpPr>
        <p:spPr>
          <a:xfrm>
            <a:off x="10318529" y="288852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1"/>
                </a:moveTo>
                <a:lnTo>
                  <a:pt x="85" y="1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10372233" y="298523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1"/>
          <p:cNvSpPr/>
          <p:nvPr/>
        </p:nvSpPr>
        <p:spPr>
          <a:xfrm>
            <a:off x="10286152" y="2747612"/>
            <a:ext cx="5912" cy="100440"/>
          </a:xfrm>
          <a:custGeom>
            <a:avLst/>
            <a:gdLst/>
            <a:ahLst/>
            <a:cxnLst/>
            <a:rect l="l" t="t" r="r" b="b"/>
            <a:pathLst>
              <a:path w="84" h="1427" extrusionOk="0">
                <a:moveTo>
                  <a:pt x="0" y="0"/>
                </a:moveTo>
                <a:lnTo>
                  <a:pt x="84" y="0"/>
                </a:lnTo>
                <a:lnTo>
                  <a:pt x="84" y="1426"/>
                </a:lnTo>
                <a:lnTo>
                  <a:pt x="0" y="1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1"/>
          <p:cNvSpPr/>
          <p:nvPr/>
        </p:nvSpPr>
        <p:spPr>
          <a:xfrm>
            <a:off x="10073940" y="292033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1"/>
          <p:cNvSpPr/>
          <p:nvPr/>
        </p:nvSpPr>
        <p:spPr>
          <a:xfrm>
            <a:off x="10084850" y="2750146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1"/>
                </a:moveTo>
                <a:lnTo>
                  <a:pt x="85" y="1"/>
                </a:lnTo>
                <a:lnTo>
                  <a:pt x="85" y="937"/>
                </a:lnTo>
                <a:lnTo>
                  <a:pt x="1" y="9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10249763" y="2998114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1"/>
          <p:cNvSpPr/>
          <p:nvPr/>
        </p:nvSpPr>
        <p:spPr>
          <a:xfrm>
            <a:off x="9782896" y="2770558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9891994" y="2728045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1"/>
          <p:cNvSpPr/>
          <p:nvPr/>
        </p:nvSpPr>
        <p:spPr>
          <a:xfrm>
            <a:off x="9815766" y="2948704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1"/>
          <p:cNvSpPr/>
          <p:nvPr/>
        </p:nvSpPr>
        <p:spPr>
          <a:xfrm>
            <a:off x="9713355" y="2895633"/>
            <a:ext cx="5912" cy="49340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9615168" y="2855724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1045937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1"/>
          <p:cNvSpPr/>
          <p:nvPr/>
        </p:nvSpPr>
        <p:spPr>
          <a:xfrm>
            <a:off x="10441422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/>
          <p:nvPr/>
        </p:nvSpPr>
        <p:spPr>
          <a:xfrm>
            <a:off x="9622136" y="3070400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1"/>
          <p:cNvSpPr/>
          <p:nvPr/>
        </p:nvSpPr>
        <p:spPr>
          <a:xfrm>
            <a:off x="9746155" y="3088208"/>
            <a:ext cx="5983" cy="38219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9681048" y="3187451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9897765" y="3116714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0"/>
                </a:moveTo>
                <a:lnTo>
                  <a:pt x="84" y="0"/>
                </a:lnTo>
                <a:lnTo>
                  <a:pt x="84" y="775"/>
                </a:lnTo>
                <a:lnTo>
                  <a:pt x="0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9852789" y="3310556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9824775" y="3097499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958483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10195566" y="3097639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10340912" y="3081803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10272497" y="3287610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10091255" y="3181046"/>
            <a:ext cx="5983" cy="31321"/>
          </a:xfrm>
          <a:custGeom>
            <a:avLst/>
            <a:gdLst/>
            <a:ahLst/>
            <a:cxnLst/>
            <a:rect l="l" t="t" r="r" b="b"/>
            <a:pathLst>
              <a:path w="85" h="445" extrusionOk="0">
                <a:moveTo>
                  <a:pt x="1" y="1"/>
                </a:moveTo>
                <a:lnTo>
                  <a:pt x="84" y="1"/>
                </a:lnTo>
                <a:lnTo>
                  <a:pt x="84" y="444"/>
                </a:lnTo>
                <a:lnTo>
                  <a:pt x="1" y="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9639099" y="3505453"/>
            <a:ext cx="5983" cy="8763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9566883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9593067" y="3221236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9757698" y="3297886"/>
            <a:ext cx="5983" cy="41035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10354215" y="3505453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10133627" y="3503342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0220412" y="3530862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0192469" y="3620463"/>
            <a:ext cx="5983" cy="40331"/>
          </a:xfrm>
          <a:custGeom>
            <a:avLst/>
            <a:gdLst/>
            <a:ahLst/>
            <a:cxnLst/>
            <a:rect l="l" t="t" r="r" b="b"/>
            <a:pathLst>
              <a:path w="85" h="573" extrusionOk="0">
                <a:moveTo>
                  <a:pt x="1" y="0"/>
                </a:moveTo>
                <a:lnTo>
                  <a:pt x="85" y="0"/>
                </a:lnTo>
                <a:lnTo>
                  <a:pt x="85" y="573"/>
                </a:lnTo>
                <a:lnTo>
                  <a:pt x="1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10389196" y="353332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1" y="0"/>
                </a:moveTo>
                <a:lnTo>
                  <a:pt x="84" y="0"/>
                </a:lnTo>
                <a:lnTo>
                  <a:pt x="84" y="775"/>
                </a:lnTo>
                <a:lnTo>
                  <a:pt x="1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10157487" y="3799665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10318529" y="3698943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1"/>
          <p:cNvSpPr/>
          <p:nvPr/>
        </p:nvSpPr>
        <p:spPr>
          <a:xfrm>
            <a:off x="10372233" y="3795653"/>
            <a:ext cx="5983" cy="42653"/>
          </a:xfrm>
          <a:custGeom>
            <a:avLst/>
            <a:gdLst/>
            <a:ahLst/>
            <a:cxnLst/>
            <a:rect l="l" t="t" r="r" b="b"/>
            <a:pathLst>
              <a:path w="85" h="606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1"/>
          <p:cNvSpPr/>
          <p:nvPr/>
        </p:nvSpPr>
        <p:spPr>
          <a:xfrm>
            <a:off x="10286152" y="3558172"/>
            <a:ext cx="5912" cy="100299"/>
          </a:xfrm>
          <a:custGeom>
            <a:avLst/>
            <a:gdLst/>
            <a:ahLst/>
            <a:cxnLst/>
            <a:rect l="l" t="t" r="r" b="b"/>
            <a:pathLst>
              <a:path w="84" h="1425" extrusionOk="0">
                <a:moveTo>
                  <a:pt x="0" y="0"/>
                </a:moveTo>
                <a:lnTo>
                  <a:pt x="84" y="0"/>
                </a:lnTo>
                <a:lnTo>
                  <a:pt x="84" y="1424"/>
                </a:lnTo>
                <a:lnTo>
                  <a:pt x="0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10073940" y="3730757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10084850" y="3560565"/>
            <a:ext cx="5983" cy="66092"/>
          </a:xfrm>
          <a:custGeom>
            <a:avLst/>
            <a:gdLst/>
            <a:ahLst/>
            <a:cxnLst/>
            <a:rect l="l" t="t" r="r" b="b"/>
            <a:pathLst>
              <a:path w="85" h="939" extrusionOk="0">
                <a:moveTo>
                  <a:pt x="1" y="1"/>
                </a:moveTo>
                <a:lnTo>
                  <a:pt x="85" y="1"/>
                </a:lnTo>
                <a:lnTo>
                  <a:pt x="85" y="938"/>
                </a:lnTo>
                <a:lnTo>
                  <a:pt x="1" y="9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10249763" y="3808533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9782896" y="3580977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9891994" y="353846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9815766" y="3759122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/>
          <p:nvPr/>
        </p:nvSpPr>
        <p:spPr>
          <a:xfrm>
            <a:off x="9713355" y="3706052"/>
            <a:ext cx="5912" cy="49481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9615168" y="3666143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1"/>
          <p:cNvSpPr/>
          <p:nvPr/>
        </p:nvSpPr>
        <p:spPr>
          <a:xfrm>
            <a:off x="1045937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1"/>
          <p:cNvSpPr/>
          <p:nvPr/>
        </p:nvSpPr>
        <p:spPr>
          <a:xfrm>
            <a:off x="10441422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1"/>
          <p:cNvSpPr/>
          <p:nvPr/>
        </p:nvSpPr>
        <p:spPr>
          <a:xfrm flipH="1">
            <a:off x="9653206" y="803825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1"/>
          <p:cNvSpPr/>
          <p:nvPr/>
        </p:nvSpPr>
        <p:spPr>
          <a:xfrm flipH="1">
            <a:off x="9534575" y="820724"/>
            <a:ext cx="5723" cy="36759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1"/>
          <p:cNvSpPr/>
          <p:nvPr/>
        </p:nvSpPr>
        <p:spPr>
          <a:xfrm flipH="1">
            <a:off x="9596920" y="915789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1"/>
          <p:cNvSpPr/>
          <p:nvPr/>
        </p:nvSpPr>
        <p:spPr>
          <a:xfrm flipH="1">
            <a:off x="9688889" y="1200175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1"/>
          <p:cNvSpPr/>
          <p:nvPr/>
        </p:nvSpPr>
        <p:spPr>
          <a:xfrm flipH="1">
            <a:off x="9636980" y="1219969"/>
            <a:ext cx="5723" cy="83752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1"/>
          <p:cNvSpPr/>
          <p:nvPr/>
        </p:nvSpPr>
        <p:spPr>
          <a:xfrm flipH="1">
            <a:off x="9706058" y="1470288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"/>
          <p:cNvSpPr/>
          <p:nvPr/>
        </p:nvSpPr>
        <p:spPr>
          <a:xfrm flipH="1">
            <a:off x="9681012" y="94810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1"/>
          <p:cNvSpPr/>
          <p:nvPr/>
        </p:nvSpPr>
        <p:spPr>
          <a:xfrm flipH="1">
            <a:off x="9523534" y="1021356"/>
            <a:ext cx="5723" cy="39318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1"/>
          <p:cNvSpPr/>
          <p:nvPr/>
        </p:nvSpPr>
        <p:spPr>
          <a:xfrm flipH="1">
            <a:off x="9566017" y="1411849"/>
            <a:ext cx="5655" cy="47195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1"/>
          <p:cNvSpPr/>
          <p:nvPr/>
        </p:nvSpPr>
        <p:spPr>
          <a:xfrm flipH="1">
            <a:off x="9659871" y="1373675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1"/>
          <p:cNvSpPr/>
          <p:nvPr/>
        </p:nvSpPr>
        <p:spPr>
          <a:xfrm flipH="1">
            <a:off x="9653206" y="1579020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1"/>
          <p:cNvSpPr/>
          <p:nvPr/>
        </p:nvSpPr>
        <p:spPr>
          <a:xfrm flipH="1">
            <a:off x="9534575" y="1596054"/>
            <a:ext cx="5723" cy="36557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 flipH="1">
            <a:off x="9596920" y="1690984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 flipH="1">
            <a:off x="9688889" y="1975370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 flipH="1">
            <a:off x="9636980" y="1995164"/>
            <a:ext cx="5723" cy="8382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 flipH="1">
            <a:off x="9706058" y="2245483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 flipH="1">
            <a:off x="9659887" y="172582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 flipH="1">
            <a:off x="9523534" y="1796619"/>
            <a:ext cx="5723" cy="39250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 flipH="1">
            <a:off x="9566017" y="2187044"/>
            <a:ext cx="5655" cy="47329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 flipH="1">
            <a:off x="9659871" y="2148870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16060-6962-A839-D072-F4CD36A8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4" y="3638059"/>
            <a:ext cx="4794425" cy="619211"/>
          </a:xfrm>
          <a:prstGeom prst="rect">
            <a:avLst/>
          </a:prstGeom>
        </p:spPr>
      </p:pic>
      <p:sp>
        <p:nvSpPr>
          <p:cNvPr id="6" name="Google Shape;754;p61"/>
          <p:cNvSpPr txBox="1">
            <a:spLocks/>
          </p:cNvSpPr>
          <p:nvPr/>
        </p:nvSpPr>
        <p:spPr>
          <a:xfrm>
            <a:off x="768298" y="2727626"/>
            <a:ext cx="5294009" cy="209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16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 algn="just"/>
            <a:r>
              <a:rPr lang="en-US" sz="2000" b="1" dirty="0" err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Práctica</a:t>
            </a:r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 7. </a:t>
            </a:r>
            <a:r>
              <a:rPr lang="es-ES" sz="2000" dirty="0"/>
              <a:t>Diseño de Control de sensor ultrasónico</a:t>
            </a:r>
          </a:p>
          <a:p>
            <a:pPr marL="0" indent="0" algn="just"/>
            <a:r>
              <a:rPr lang="es-ES" sz="2000" dirty="0">
                <a:solidFill>
                  <a:schemeClr val="tx1"/>
                </a:solidFill>
              </a:rPr>
              <a:t>-    </a:t>
            </a:r>
            <a:r>
              <a:rPr lang="en-US" dirty="0">
                <a:solidFill>
                  <a:schemeClr val="tx1"/>
                </a:solidFill>
              </a:rPr>
              <a:t>Bravo Luna Ivonne Monserrat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Díaz González Rivas Ángel Iñaqui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García Gallegos Samantha</a:t>
            </a:r>
          </a:p>
          <a:p>
            <a:pPr marL="285750" indent="-285750">
              <a:buFontTx/>
              <a:buChar char="-"/>
            </a:pPr>
            <a:r>
              <a:rPr lang="es-MX" dirty="0" err="1">
                <a:solidFill>
                  <a:schemeClr val="tx1"/>
                </a:solidFill>
              </a:rPr>
              <a:t>Siliano</a:t>
            </a:r>
            <a:r>
              <a:rPr lang="es-MX" dirty="0">
                <a:solidFill>
                  <a:schemeClr val="tx1"/>
                </a:solidFill>
              </a:rPr>
              <a:t> Haller Rodrigo </a:t>
            </a: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</a:t>
            </a:r>
            <a:r>
              <a:rPr lang="es-MX" dirty="0" err="1"/>
              <a:t>ibliografía</a:t>
            </a:r>
            <a:endParaRPr dirty="0"/>
          </a:p>
        </p:txBody>
      </p:sp>
      <p:sp>
        <p:nvSpPr>
          <p:cNvPr id="755" name="Google Shape;755;p61"/>
          <p:cNvSpPr/>
          <p:nvPr/>
        </p:nvSpPr>
        <p:spPr>
          <a:xfrm>
            <a:off x="9622136" y="2259981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1"/>
          <p:cNvSpPr/>
          <p:nvPr/>
        </p:nvSpPr>
        <p:spPr>
          <a:xfrm>
            <a:off x="9746155" y="2277648"/>
            <a:ext cx="5983" cy="38430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9681048" y="2377033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9897765" y="2306154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0" y="0"/>
                </a:moveTo>
                <a:lnTo>
                  <a:pt x="84" y="0"/>
                </a:lnTo>
                <a:lnTo>
                  <a:pt x="84" y="777"/>
                </a:lnTo>
                <a:lnTo>
                  <a:pt x="0" y="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9852789" y="2500137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9824775" y="2287080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958483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10195566" y="2287221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10340912" y="227138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1"/>
          <p:cNvSpPr/>
          <p:nvPr/>
        </p:nvSpPr>
        <p:spPr>
          <a:xfrm>
            <a:off x="10272497" y="2477191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1"/>
          <p:cNvSpPr/>
          <p:nvPr/>
        </p:nvSpPr>
        <p:spPr>
          <a:xfrm>
            <a:off x="10091255" y="2370557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1" y="0"/>
                </a:moveTo>
                <a:lnTo>
                  <a:pt x="84" y="0"/>
                </a:lnTo>
                <a:lnTo>
                  <a:pt x="84" y="445"/>
                </a:lnTo>
                <a:lnTo>
                  <a:pt x="1" y="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9639099" y="2695034"/>
            <a:ext cx="5983" cy="87559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9566883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1"/>
          <p:cNvSpPr/>
          <p:nvPr/>
        </p:nvSpPr>
        <p:spPr>
          <a:xfrm>
            <a:off x="9593067" y="241081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1"/>
          <p:cNvSpPr/>
          <p:nvPr/>
        </p:nvSpPr>
        <p:spPr>
          <a:xfrm>
            <a:off x="10146296" y="2459243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0"/>
                </a:moveTo>
                <a:lnTo>
                  <a:pt x="84" y="0"/>
                </a:lnTo>
                <a:lnTo>
                  <a:pt x="84" y="936"/>
                </a:lnTo>
                <a:lnTo>
                  <a:pt x="1" y="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1"/>
          <p:cNvSpPr/>
          <p:nvPr/>
        </p:nvSpPr>
        <p:spPr>
          <a:xfrm>
            <a:off x="9757698" y="2487397"/>
            <a:ext cx="5983" cy="41105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1"/>
          <p:cNvSpPr/>
          <p:nvPr/>
        </p:nvSpPr>
        <p:spPr>
          <a:xfrm>
            <a:off x="10354215" y="2695034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1"/>
          <p:cNvSpPr/>
          <p:nvPr/>
        </p:nvSpPr>
        <p:spPr>
          <a:xfrm>
            <a:off x="10133627" y="2692782"/>
            <a:ext cx="5983" cy="35615"/>
          </a:xfrm>
          <a:custGeom>
            <a:avLst/>
            <a:gdLst/>
            <a:ahLst/>
            <a:cxnLst/>
            <a:rect l="l" t="t" r="r" b="b"/>
            <a:pathLst>
              <a:path w="85" h="506" extrusionOk="0">
                <a:moveTo>
                  <a:pt x="1" y="1"/>
                </a:moveTo>
                <a:lnTo>
                  <a:pt x="85" y="1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1"/>
          <p:cNvSpPr/>
          <p:nvPr/>
        </p:nvSpPr>
        <p:spPr>
          <a:xfrm>
            <a:off x="10220412" y="2720443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1"/>
                </a:moveTo>
                <a:lnTo>
                  <a:pt x="84" y="1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10192469" y="2809903"/>
            <a:ext cx="5983" cy="40472"/>
          </a:xfrm>
          <a:custGeom>
            <a:avLst/>
            <a:gdLst/>
            <a:ahLst/>
            <a:cxnLst/>
            <a:rect l="l" t="t" r="r" b="b"/>
            <a:pathLst>
              <a:path w="85" h="575" extrusionOk="0">
                <a:moveTo>
                  <a:pt x="1" y="0"/>
                </a:moveTo>
                <a:lnTo>
                  <a:pt x="85" y="0"/>
                </a:lnTo>
                <a:lnTo>
                  <a:pt x="85" y="575"/>
                </a:lnTo>
                <a:lnTo>
                  <a:pt x="1" y="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10389196" y="2722766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1" y="1"/>
                </a:moveTo>
                <a:lnTo>
                  <a:pt x="84" y="1"/>
                </a:lnTo>
                <a:lnTo>
                  <a:pt x="84" y="778"/>
                </a:lnTo>
                <a:lnTo>
                  <a:pt x="1" y="7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1"/>
          <p:cNvSpPr/>
          <p:nvPr/>
        </p:nvSpPr>
        <p:spPr>
          <a:xfrm>
            <a:off x="10157487" y="298924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1"/>
          <p:cNvSpPr/>
          <p:nvPr/>
        </p:nvSpPr>
        <p:spPr>
          <a:xfrm>
            <a:off x="10318529" y="288852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1"/>
                </a:moveTo>
                <a:lnTo>
                  <a:pt x="85" y="1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10372233" y="298523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1"/>
          <p:cNvSpPr/>
          <p:nvPr/>
        </p:nvSpPr>
        <p:spPr>
          <a:xfrm>
            <a:off x="10286152" y="2747612"/>
            <a:ext cx="5912" cy="100440"/>
          </a:xfrm>
          <a:custGeom>
            <a:avLst/>
            <a:gdLst/>
            <a:ahLst/>
            <a:cxnLst/>
            <a:rect l="l" t="t" r="r" b="b"/>
            <a:pathLst>
              <a:path w="84" h="1427" extrusionOk="0">
                <a:moveTo>
                  <a:pt x="0" y="0"/>
                </a:moveTo>
                <a:lnTo>
                  <a:pt x="84" y="0"/>
                </a:lnTo>
                <a:lnTo>
                  <a:pt x="84" y="1426"/>
                </a:lnTo>
                <a:lnTo>
                  <a:pt x="0" y="1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1"/>
          <p:cNvSpPr/>
          <p:nvPr/>
        </p:nvSpPr>
        <p:spPr>
          <a:xfrm>
            <a:off x="10073940" y="292033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1"/>
          <p:cNvSpPr/>
          <p:nvPr/>
        </p:nvSpPr>
        <p:spPr>
          <a:xfrm>
            <a:off x="10084850" y="2750146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1"/>
                </a:moveTo>
                <a:lnTo>
                  <a:pt x="85" y="1"/>
                </a:lnTo>
                <a:lnTo>
                  <a:pt x="85" y="937"/>
                </a:lnTo>
                <a:lnTo>
                  <a:pt x="1" y="9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10249763" y="2998114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1"/>
          <p:cNvSpPr/>
          <p:nvPr/>
        </p:nvSpPr>
        <p:spPr>
          <a:xfrm>
            <a:off x="9782896" y="2770558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9891994" y="2728045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1"/>
          <p:cNvSpPr/>
          <p:nvPr/>
        </p:nvSpPr>
        <p:spPr>
          <a:xfrm>
            <a:off x="9815766" y="2948704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1"/>
          <p:cNvSpPr/>
          <p:nvPr/>
        </p:nvSpPr>
        <p:spPr>
          <a:xfrm>
            <a:off x="9713355" y="2895633"/>
            <a:ext cx="5912" cy="49340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9615168" y="2855724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1045937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1"/>
          <p:cNvSpPr/>
          <p:nvPr/>
        </p:nvSpPr>
        <p:spPr>
          <a:xfrm>
            <a:off x="10441422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/>
          <p:nvPr/>
        </p:nvSpPr>
        <p:spPr>
          <a:xfrm>
            <a:off x="9622136" y="3070400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1"/>
          <p:cNvSpPr/>
          <p:nvPr/>
        </p:nvSpPr>
        <p:spPr>
          <a:xfrm>
            <a:off x="9746155" y="3088208"/>
            <a:ext cx="5983" cy="38219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9681048" y="3187451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9897765" y="3116714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0"/>
                </a:moveTo>
                <a:lnTo>
                  <a:pt x="84" y="0"/>
                </a:lnTo>
                <a:lnTo>
                  <a:pt x="84" y="775"/>
                </a:lnTo>
                <a:lnTo>
                  <a:pt x="0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9852789" y="3310556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9824775" y="3097499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958483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10195566" y="3097639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10340912" y="3081803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10272497" y="3287610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10091255" y="3181046"/>
            <a:ext cx="5983" cy="31321"/>
          </a:xfrm>
          <a:custGeom>
            <a:avLst/>
            <a:gdLst/>
            <a:ahLst/>
            <a:cxnLst/>
            <a:rect l="l" t="t" r="r" b="b"/>
            <a:pathLst>
              <a:path w="85" h="445" extrusionOk="0">
                <a:moveTo>
                  <a:pt x="1" y="1"/>
                </a:moveTo>
                <a:lnTo>
                  <a:pt x="84" y="1"/>
                </a:lnTo>
                <a:lnTo>
                  <a:pt x="84" y="444"/>
                </a:lnTo>
                <a:lnTo>
                  <a:pt x="1" y="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9639099" y="3505453"/>
            <a:ext cx="5983" cy="8763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9566883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9593067" y="3221236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9757698" y="3297886"/>
            <a:ext cx="5983" cy="41035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10354215" y="3505453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10133627" y="3503342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0220412" y="3530862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0192469" y="3620463"/>
            <a:ext cx="5983" cy="40331"/>
          </a:xfrm>
          <a:custGeom>
            <a:avLst/>
            <a:gdLst/>
            <a:ahLst/>
            <a:cxnLst/>
            <a:rect l="l" t="t" r="r" b="b"/>
            <a:pathLst>
              <a:path w="85" h="573" extrusionOk="0">
                <a:moveTo>
                  <a:pt x="1" y="0"/>
                </a:moveTo>
                <a:lnTo>
                  <a:pt x="85" y="0"/>
                </a:lnTo>
                <a:lnTo>
                  <a:pt x="85" y="573"/>
                </a:lnTo>
                <a:lnTo>
                  <a:pt x="1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10389196" y="353332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1" y="0"/>
                </a:moveTo>
                <a:lnTo>
                  <a:pt x="84" y="0"/>
                </a:lnTo>
                <a:lnTo>
                  <a:pt x="84" y="775"/>
                </a:lnTo>
                <a:lnTo>
                  <a:pt x="1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10157487" y="3799665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10318529" y="3698943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1"/>
          <p:cNvSpPr/>
          <p:nvPr/>
        </p:nvSpPr>
        <p:spPr>
          <a:xfrm>
            <a:off x="10372233" y="3795653"/>
            <a:ext cx="5983" cy="42653"/>
          </a:xfrm>
          <a:custGeom>
            <a:avLst/>
            <a:gdLst/>
            <a:ahLst/>
            <a:cxnLst/>
            <a:rect l="l" t="t" r="r" b="b"/>
            <a:pathLst>
              <a:path w="85" h="606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1"/>
          <p:cNvSpPr/>
          <p:nvPr/>
        </p:nvSpPr>
        <p:spPr>
          <a:xfrm>
            <a:off x="10286152" y="3558172"/>
            <a:ext cx="5912" cy="100299"/>
          </a:xfrm>
          <a:custGeom>
            <a:avLst/>
            <a:gdLst/>
            <a:ahLst/>
            <a:cxnLst/>
            <a:rect l="l" t="t" r="r" b="b"/>
            <a:pathLst>
              <a:path w="84" h="1425" extrusionOk="0">
                <a:moveTo>
                  <a:pt x="0" y="0"/>
                </a:moveTo>
                <a:lnTo>
                  <a:pt x="84" y="0"/>
                </a:lnTo>
                <a:lnTo>
                  <a:pt x="84" y="1424"/>
                </a:lnTo>
                <a:lnTo>
                  <a:pt x="0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10073940" y="3730757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10084850" y="3560565"/>
            <a:ext cx="5983" cy="66092"/>
          </a:xfrm>
          <a:custGeom>
            <a:avLst/>
            <a:gdLst/>
            <a:ahLst/>
            <a:cxnLst/>
            <a:rect l="l" t="t" r="r" b="b"/>
            <a:pathLst>
              <a:path w="85" h="939" extrusionOk="0">
                <a:moveTo>
                  <a:pt x="1" y="1"/>
                </a:moveTo>
                <a:lnTo>
                  <a:pt x="85" y="1"/>
                </a:lnTo>
                <a:lnTo>
                  <a:pt x="85" y="938"/>
                </a:lnTo>
                <a:lnTo>
                  <a:pt x="1" y="9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10249763" y="3808533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9782896" y="3580977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9891994" y="353846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9815766" y="3759122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/>
          <p:nvPr/>
        </p:nvSpPr>
        <p:spPr>
          <a:xfrm>
            <a:off x="9713355" y="3706052"/>
            <a:ext cx="5912" cy="49481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9615168" y="3666143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1"/>
          <p:cNvSpPr/>
          <p:nvPr/>
        </p:nvSpPr>
        <p:spPr>
          <a:xfrm>
            <a:off x="1045937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1"/>
          <p:cNvSpPr/>
          <p:nvPr/>
        </p:nvSpPr>
        <p:spPr>
          <a:xfrm>
            <a:off x="10441422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1"/>
          <p:cNvSpPr/>
          <p:nvPr/>
        </p:nvSpPr>
        <p:spPr>
          <a:xfrm flipH="1">
            <a:off x="9653206" y="803825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1"/>
          <p:cNvSpPr/>
          <p:nvPr/>
        </p:nvSpPr>
        <p:spPr>
          <a:xfrm flipH="1">
            <a:off x="9534575" y="820724"/>
            <a:ext cx="5723" cy="36759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1"/>
          <p:cNvSpPr/>
          <p:nvPr/>
        </p:nvSpPr>
        <p:spPr>
          <a:xfrm flipH="1">
            <a:off x="9596920" y="915789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1"/>
          <p:cNvSpPr/>
          <p:nvPr/>
        </p:nvSpPr>
        <p:spPr>
          <a:xfrm flipH="1">
            <a:off x="9688889" y="1200175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1"/>
          <p:cNvSpPr/>
          <p:nvPr/>
        </p:nvSpPr>
        <p:spPr>
          <a:xfrm flipH="1">
            <a:off x="9636980" y="1219969"/>
            <a:ext cx="5723" cy="83752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1"/>
          <p:cNvSpPr/>
          <p:nvPr/>
        </p:nvSpPr>
        <p:spPr>
          <a:xfrm flipH="1">
            <a:off x="9706058" y="1470288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"/>
          <p:cNvSpPr/>
          <p:nvPr/>
        </p:nvSpPr>
        <p:spPr>
          <a:xfrm flipH="1">
            <a:off x="9681012" y="94810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1"/>
          <p:cNvSpPr/>
          <p:nvPr/>
        </p:nvSpPr>
        <p:spPr>
          <a:xfrm flipH="1">
            <a:off x="9523534" y="1021356"/>
            <a:ext cx="5723" cy="39318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1"/>
          <p:cNvSpPr/>
          <p:nvPr/>
        </p:nvSpPr>
        <p:spPr>
          <a:xfrm flipH="1">
            <a:off x="9566017" y="1411849"/>
            <a:ext cx="5655" cy="47195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1"/>
          <p:cNvSpPr/>
          <p:nvPr/>
        </p:nvSpPr>
        <p:spPr>
          <a:xfrm flipH="1">
            <a:off x="9659871" y="1373675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1"/>
          <p:cNvSpPr/>
          <p:nvPr/>
        </p:nvSpPr>
        <p:spPr>
          <a:xfrm flipH="1">
            <a:off x="9653206" y="1579020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1"/>
          <p:cNvSpPr/>
          <p:nvPr/>
        </p:nvSpPr>
        <p:spPr>
          <a:xfrm flipH="1">
            <a:off x="9534575" y="1596054"/>
            <a:ext cx="5723" cy="36557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 flipH="1">
            <a:off x="9596920" y="1690984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 flipH="1">
            <a:off x="9688889" y="1975370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 flipH="1">
            <a:off x="9636980" y="1995164"/>
            <a:ext cx="5723" cy="8382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 flipH="1">
            <a:off x="9706058" y="2245483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 flipH="1">
            <a:off x="9659887" y="172582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 flipH="1">
            <a:off x="9523534" y="1796619"/>
            <a:ext cx="5723" cy="39250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 flipH="1">
            <a:off x="9566017" y="2187044"/>
            <a:ext cx="5655" cy="47329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 flipH="1">
            <a:off x="9659871" y="2148870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16060-6962-A839-D072-F4CD36A8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4" y="3638059"/>
            <a:ext cx="4794425" cy="619211"/>
          </a:xfrm>
          <a:prstGeom prst="rect">
            <a:avLst/>
          </a:prstGeom>
        </p:spPr>
      </p:pic>
      <p:sp>
        <p:nvSpPr>
          <p:cNvPr id="6" name="Google Shape;754;p61"/>
          <p:cNvSpPr txBox="1">
            <a:spLocks/>
          </p:cNvSpPr>
          <p:nvPr/>
        </p:nvSpPr>
        <p:spPr>
          <a:xfrm>
            <a:off x="746981" y="1725825"/>
            <a:ext cx="5294009" cy="3106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16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/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BIBLIOGRAFÍA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00" b="0" i="0" dirty="0">
                <a:solidFill>
                  <a:schemeClr val="tx1"/>
                </a:solidFill>
                <a:effectLst/>
                <a:latin typeface="+mn-lt"/>
              </a:rPr>
              <a:t>(S/f). Recuperado el 13 de septiembre de 2024, de </a:t>
            </a:r>
            <a:r>
              <a:rPr lang="es-ES" sz="1000" b="0" i="0" dirty="0">
                <a:solidFill>
                  <a:schemeClr val="tx1"/>
                </a:solidFill>
                <a:effectLst/>
                <a:latin typeface="+mn-lt"/>
                <a:hlinkClick r:id="rId4"/>
              </a:rPr>
              <a:t>http://chrome-extension://efaidnbmnnnibpcajpcglclefindmkaj/http://cimogsys.espoch.edu.ec/direccion-publicaciones/public/docs/books/2019-09-19-195937-96%20Introducci%C3%B3n%20al%20VHDL.pdf</a:t>
            </a:r>
            <a:endParaRPr lang="es-ES" sz="1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0" indent="0" algn="just"/>
            <a:endParaRPr lang="es-ES" sz="1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(S/f-b). Recuperado el 13</a:t>
            </a:r>
            <a:r>
              <a:rPr lang="es-ES" sz="105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septiembre de 2024, de </a:t>
            </a: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http://chrome-extension://efaidnbmnnnibpcajpcglclefindmkaj/https://catedras.facet.unt.edu.ar/de/wp-content/uploads/sites/61/2015/01/VLSI-1.pdf</a:t>
            </a:r>
            <a:endParaRPr lang="es-ES" sz="105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/>
            <a:endParaRPr lang="es-ES" sz="105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05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(S/f-c). Recuperado el 13 de Septiembre de 2024, de http://chrome-extension://efaidnbmnnnibpcajpcglclefindmkaj/https://uvadoc.uva.es/bitstream/handle/10324/11863/TFG-P-204.pdf?sequence=1</a:t>
            </a:r>
            <a:endParaRPr lang="es-MX" sz="1000" dirty="0">
              <a:solidFill>
                <a:schemeClr val="tx1"/>
              </a:solidFill>
              <a:latin typeface="+mn-lt"/>
            </a:endParaRP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4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6"/>
          <p:cNvPicPr preferRelativeResize="0"/>
          <p:nvPr/>
        </p:nvPicPr>
        <p:blipFill rotWithShape="1">
          <a:blip r:embed="rId3"/>
          <a:srcRect l="22817" r="49472"/>
          <a:stretch/>
        </p:blipFill>
        <p:spPr>
          <a:xfrm>
            <a:off x="0" y="0"/>
            <a:ext cx="33597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/>
          <p:nvPr/>
        </p:nvSpPr>
        <p:spPr>
          <a:xfrm>
            <a:off x="4100960" y="385719"/>
            <a:ext cx="4673792" cy="1934224"/>
          </a:xfrm>
          <a:custGeom>
            <a:avLst/>
            <a:gdLst/>
            <a:ahLst/>
            <a:cxnLst/>
            <a:rect l="l" t="t" r="r" b="b"/>
            <a:pathLst>
              <a:path w="52308" h="41942" extrusionOk="0">
                <a:moveTo>
                  <a:pt x="40862" y="41060"/>
                </a:moveTo>
                <a:cubicBezTo>
                  <a:pt x="34420" y="42693"/>
                  <a:pt x="18778" y="41903"/>
                  <a:pt x="12261" y="39960"/>
                </a:cubicBezTo>
                <a:cubicBezTo>
                  <a:pt x="5744" y="38017"/>
                  <a:pt x="3549" y="34828"/>
                  <a:pt x="1762" y="29401"/>
                </a:cubicBezTo>
                <a:cubicBezTo>
                  <a:pt x="-24" y="23974"/>
                  <a:pt x="-998" y="12226"/>
                  <a:pt x="1542" y="7400"/>
                </a:cubicBezTo>
                <a:cubicBezTo>
                  <a:pt x="4082" y="2574"/>
                  <a:pt x="10234" y="1350"/>
                  <a:pt x="17002" y="445"/>
                </a:cubicBezTo>
                <a:cubicBezTo>
                  <a:pt x="23770" y="-460"/>
                  <a:pt x="36433" y="1"/>
                  <a:pt x="42148" y="1969"/>
                </a:cubicBezTo>
                <a:cubicBezTo>
                  <a:pt x="47863" y="3938"/>
                  <a:pt x="49832" y="7557"/>
                  <a:pt x="51292" y="12256"/>
                </a:cubicBezTo>
                <a:cubicBezTo>
                  <a:pt x="52753" y="16955"/>
                  <a:pt x="52649" y="25362"/>
                  <a:pt x="50911" y="30163"/>
                </a:cubicBezTo>
                <a:cubicBezTo>
                  <a:pt x="49173" y="34964"/>
                  <a:pt x="47304" y="39427"/>
                  <a:pt x="40862" y="4106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accent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440" name="Google Shape;440;p46"/>
          <p:cNvSpPr txBox="1">
            <a:spLocks noGrp="1"/>
          </p:cNvSpPr>
          <p:nvPr>
            <p:ph type="title"/>
          </p:nvPr>
        </p:nvSpPr>
        <p:spPr>
          <a:xfrm>
            <a:off x="4278716" y="668285"/>
            <a:ext cx="4248716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dirty="0"/>
              <a:t>EJERCICIO 7.1</a:t>
            </a:r>
            <a:br>
              <a:rPr lang="es-MX" sz="4800" dirty="0"/>
            </a:br>
            <a:r>
              <a:rPr lang="es-ES" sz="2400" dirty="0"/>
              <a:t>Diseño de Control de sensor ultrasónico</a:t>
            </a:r>
            <a:endParaRPr sz="48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DE70A0-791D-407B-AED1-CFEAC9623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452"/>
          <a:stretch/>
        </p:blipFill>
        <p:spPr>
          <a:xfrm>
            <a:off x="1" y="0"/>
            <a:ext cx="3298468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5FF57B7-A927-42E9-B24B-93A7302913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794"/>
          <a:stretch/>
        </p:blipFill>
        <p:spPr>
          <a:xfrm>
            <a:off x="1" y="-19514"/>
            <a:ext cx="3353636" cy="5226291"/>
          </a:xfrm>
          <a:prstGeom prst="rect">
            <a:avLst/>
          </a:prstGeom>
        </p:spPr>
      </p:pic>
      <p:pic>
        <p:nvPicPr>
          <p:cNvPr id="14" name="Google Shape;443;p46">
            <a:extLst>
              <a:ext uri="{FF2B5EF4-FFF2-40B4-BE49-F238E27FC236}">
                <a16:creationId xmlns:a16="http://schemas.microsoft.com/office/drawing/2014/main" id="{E97A4B6A-E5B7-4791-A61C-BE6409A8B06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36435"/>
          <a:stretch/>
        </p:blipFill>
        <p:spPr>
          <a:xfrm rot="5399979">
            <a:off x="-6640" y="3391554"/>
            <a:ext cx="1596394" cy="203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42;p46">
            <a:extLst>
              <a:ext uri="{FF2B5EF4-FFF2-40B4-BE49-F238E27FC236}">
                <a16:creationId xmlns:a16="http://schemas.microsoft.com/office/drawing/2014/main" id="{0D59E4B1-A57E-42CC-BA03-B9D78991CC3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231911">
            <a:off x="-1142999" y="-909211"/>
            <a:ext cx="2511457" cy="20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37;p46">
            <a:extLst>
              <a:ext uri="{FF2B5EF4-FFF2-40B4-BE49-F238E27FC236}">
                <a16:creationId xmlns:a16="http://schemas.microsoft.com/office/drawing/2014/main" id="{2CDD1E99-B86C-490D-93BC-9E0C921F607B}"/>
              </a:ext>
            </a:extLst>
          </p:cNvPr>
          <p:cNvSpPr/>
          <p:nvPr/>
        </p:nvSpPr>
        <p:spPr>
          <a:xfrm flipH="1">
            <a:off x="2208465" y="0"/>
            <a:ext cx="13431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439;p46"/>
          <p:cNvSpPr txBox="1">
            <a:spLocks/>
          </p:cNvSpPr>
          <p:nvPr/>
        </p:nvSpPr>
        <p:spPr>
          <a:xfrm flipH="1">
            <a:off x="3698352" y="2466095"/>
            <a:ext cx="4935639" cy="1860739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rbitron"/>
              <a:buNone/>
              <a:defRPr sz="4000" b="0" i="0" u="none" strike="noStrike" cap="none">
                <a:solidFill>
                  <a:schemeClr val="accent3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edero"/>
              <a:buNone/>
              <a:defRPr sz="3600" b="0" i="0" u="none" strike="noStrike" cap="none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pPr algn="just"/>
            <a:r>
              <a:rPr lang="es-ES" sz="1400" dirty="0"/>
              <a:t>Ejercicio 7. 1.- Prender un led cuando el sensor detecte un objeto en el rango.</a:t>
            </a:r>
          </a:p>
          <a:p>
            <a:pPr algn="just"/>
            <a:r>
              <a:rPr lang="es-ES" sz="1400" dirty="0"/>
              <a:t>Ejercicio 7. 2.- Prender un led cuando el objeto se encuentre a 5 cm.</a:t>
            </a:r>
          </a:p>
          <a:p>
            <a:pPr algn="just"/>
            <a:r>
              <a:rPr lang="es-ES" sz="1400" dirty="0"/>
              <a:t>Ejercicio 7. 3.- Prender un led cuando el objeto se encuentre a 20 cm.</a:t>
            </a:r>
          </a:p>
          <a:p>
            <a:pPr algn="just"/>
            <a:r>
              <a:rPr lang="es-ES" sz="1400" dirty="0"/>
              <a:t>Ejercicio 7.4.- Mostrar la distancia a la que se encuentra el objeto en el </a:t>
            </a:r>
            <a:r>
              <a:rPr lang="es-ES" sz="1400" dirty="0" err="1"/>
              <a:t>display</a:t>
            </a:r>
            <a:r>
              <a:rPr lang="es-ES" sz="1400" dirty="0"/>
              <a:t> de 7 segmentos.</a:t>
            </a:r>
            <a:endParaRPr lang="es-MX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01BE51-9C05-4E83-88D4-FFB5DFBF9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853" y="831555"/>
            <a:ext cx="6511638" cy="3829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9789">
            <a:off x="-421195" y="-940585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D1B7AB0C-C1E7-E425-CD96-C843F8D0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16" y="7644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C29DD7-0F84-4737-97EE-3448EEF71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34" y="707040"/>
            <a:ext cx="7412182" cy="4083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9789">
            <a:off x="-421195" y="-940585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D1B7AB0C-C1E7-E425-CD96-C843F8D0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16" y="7644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7ABCBC-1323-4188-8FF2-9E44FC7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32" y="644694"/>
            <a:ext cx="6751504" cy="418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8EE84B-5DE3-472F-8157-D01EFCCF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563" y="887050"/>
            <a:ext cx="5695582" cy="39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5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E1CD68-9DF3-4B62-836F-B0E91512B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845" y="893392"/>
            <a:ext cx="3927401" cy="39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 rotWithShape="1">
          <a:blip r:embed="rId3"/>
          <a:srcRect l="38277" t="3733" r="33301" b="47824"/>
          <a:stretch/>
        </p:blipFill>
        <p:spPr>
          <a:xfrm>
            <a:off x="4067163" y="0"/>
            <a:ext cx="5076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/>
          <p:nvPr/>
        </p:nvSpPr>
        <p:spPr>
          <a:xfrm rot="10800000" flipH="1">
            <a:off x="4067164" y="0"/>
            <a:ext cx="17715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239575" y="2802658"/>
            <a:ext cx="4241796" cy="1973400"/>
          </a:xfrm>
          <a:custGeom>
            <a:avLst/>
            <a:gdLst/>
            <a:ahLst/>
            <a:cxnLst/>
            <a:rect l="l" t="t" r="r" b="b"/>
            <a:pathLst>
              <a:path w="91212" h="62033" extrusionOk="0">
                <a:moveTo>
                  <a:pt x="18161" y="698"/>
                </a:moveTo>
                <a:cubicBezTo>
                  <a:pt x="29404" y="-806"/>
                  <a:pt x="58469" y="299"/>
                  <a:pt x="69955" y="2328"/>
                </a:cubicBezTo>
                <a:cubicBezTo>
                  <a:pt x="81442" y="4358"/>
                  <a:pt x="83845" y="4831"/>
                  <a:pt x="87080" y="12875"/>
                </a:cubicBezTo>
                <a:cubicBezTo>
                  <a:pt x="90315" y="20919"/>
                  <a:pt x="93233" y="42452"/>
                  <a:pt x="89366" y="50594"/>
                </a:cubicBezTo>
                <a:cubicBezTo>
                  <a:pt x="85499" y="58736"/>
                  <a:pt x="76770" y="60711"/>
                  <a:pt x="63879" y="61727"/>
                </a:cubicBezTo>
                <a:cubicBezTo>
                  <a:pt x="50989" y="62743"/>
                  <a:pt x="22507" y="61276"/>
                  <a:pt x="12023" y="56690"/>
                </a:cubicBezTo>
                <a:cubicBezTo>
                  <a:pt x="1539" y="52104"/>
                  <a:pt x="2562" y="41768"/>
                  <a:pt x="974" y="34211"/>
                </a:cubicBezTo>
                <a:cubicBezTo>
                  <a:pt x="-613" y="26655"/>
                  <a:pt x="-366" y="16937"/>
                  <a:pt x="2498" y="11351"/>
                </a:cubicBezTo>
                <a:cubicBezTo>
                  <a:pt x="5363" y="5766"/>
                  <a:pt x="6918" y="2202"/>
                  <a:pt x="18161" y="698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25000">
                <a:srgbClr val="A61DD3"/>
              </a:gs>
              <a:gs pos="50000">
                <a:schemeClr val="accent1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330204" y="3056586"/>
            <a:ext cx="4241796" cy="157891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PINES UTILIZADOS</a:t>
            </a:r>
            <a:endParaRPr sz="4800" dirty="0"/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5761397" y="-854049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A4DA2161-5F34-2A6F-5FFB-B3AAB6F089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235" y="163821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PINES UTILIZADOS</a:t>
            </a:r>
            <a:endParaRPr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418C62-E495-420B-8C0C-6D7A3F8AC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82" y="818813"/>
            <a:ext cx="8569036" cy="12586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685D1D-3519-4E66-8221-3A020EB4B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81" y="2205747"/>
            <a:ext cx="8569037" cy="111541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60B1575-2D77-444B-B9AA-17F4460E0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481" y="3449481"/>
            <a:ext cx="8569036" cy="1064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averse Newsletter by Slidesgo">
  <a:themeElements>
    <a:clrScheme name="Simple Light">
      <a:dk1>
        <a:srgbClr val="FFFFFF"/>
      </a:dk1>
      <a:lt1>
        <a:srgbClr val="F0CA98"/>
      </a:lt1>
      <a:dk2>
        <a:srgbClr val="8058DE"/>
      </a:dk2>
      <a:lt2>
        <a:srgbClr val="870FF9"/>
      </a:lt2>
      <a:accent1>
        <a:srgbClr val="C52BAD"/>
      </a:accent1>
      <a:accent2>
        <a:srgbClr val="5E0045"/>
      </a:accent2>
      <a:accent3>
        <a:srgbClr val="69E2D9"/>
      </a:accent3>
      <a:accent4>
        <a:srgbClr val="1D2686"/>
      </a:accent4>
      <a:accent5>
        <a:srgbClr val="010D26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321</Words>
  <Application>Microsoft Office PowerPoint</Application>
  <PresentationFormat>Presentación en pantalla (16:9)</PresentationFormat>
  <Paragraphs>39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Gemunu Libre</vt:lpstr>
      <vt:lpstr>Orbitron</vt:lpstr>
      <vt:lpstr>Orbitron Black</vt:lpstr>
      <vt:lpstr>Metaverse Newsletter by Slidesgo</vt:lpstr>
      <vt:lpstr>Presentación de PowerPoint</vt:lpstr>
      <vt:lpstr>EJERCICIO 7.1 Diseño de Control de sensor ultrasónico</vt:lpstr>
      <vt:lpstr>CÓDIGO EN VHDL</vt:lpstr>
      <vt:lpstr>CÓDIGO EN VHDL</vt:lpstr>
      <vt:lpstr>CÓDIGO EN VHDL</vt:lpstr>
      <vt:lpstr>CÓDIGO EN VHDL</vt:lpstr>
      <vt:lpstr>CÓDIGO EN VHDL</vt:lpstr>
      <vt:lpstr>PINES UTILIZADOS</vt:lpstr>
      <vt:lpstr>PINES UTILIZADOS</vt:lpstr>
      <vt:lpstr>Presentación de PowerPoint</vt:lpstr>
      <vt:lpstr>Presentación de PowerPoint</vt:lpstr>
      <vt:lpstr>¡GRACIAS POR SU ATENCIÓN!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¿PARA QUÉ SIRVE FLEX Y YACC?</dc:title>
  <dc:creator>Ivonne Bravo Luna</dc:creator>
  <cp:lastModifiedBy>Ivonne Monserrat Bravo Luna</cp:lastModifiedBy>
  <cp:revision>72</cp:revision>
  <dcterms:modified xsi:type="dcterms:W3CDTF">2024-09-24T05:04:59Z</dcterms:modified>
</cp:coreProperties>
</file>